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1" r:id="rId3"/>
    <p:sldId id="272" r:id="rId4"/>
    <p:sldId id="277" r:id="rId5"/>
    <p:sldId id="278" r:id="rId6"/>
    <p:sldId id="262" r:id="rId7"/>
    <p:sldId id="263" r:id="rId8"/>
    <p:sldId id="275" r:id="rId9"/>
    <p:sldId id="276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706"/>
  </p:normalViewPr>
  <p:slideViewPr>
    <p:cSldViewPr snapToGrid="0">
      <p:cViewPr varScale="1">
        <p:scale>
          <a:sx n="80" d="100"/>
          <a:sy n="80" d="100"/>
        </p:scale>
        <p:origin x="19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91D6-DFB9-7014-C55F-82669F804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F1E54-28B7-19A9-B96A-A0AFC0A74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B46E8-1F90-6DB3-951C-769CC76B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FF3E5-DD78-AD4E-DCF4-D358CC56A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F8B06-48E1-033D-C3EE-F5A88564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88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3BD5-5987-B71A-6766-BBD5D51C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D27AD-4350-3EC9-DEE2-5591E2C8A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4EA56-C55B-BFD5-D400-7020157A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3E346-3E3F-AD93-F0D5-738F99CE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C9006-CBE6-A537-5624-24B9FAF1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0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3730D-CB4E-5E12-4445-2FB46D853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73BFD-3D28-8BE7-F513-2C77E06F0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C750-FB34-3B38-558A-C429AAE5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8831B-13B9-7DFE-DBA5-BEDC2626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AD68C-C8D8-C7FA-00E3-025B37D8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43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94236-64B2-43F4-66AC-C8A6B987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10BF4-97B0-9D21-63E8-FCC28B970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D8AE-EAFC-B3B3-1FD5-D8C4B835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BA6A-EBEC-269A-AE60-857C397C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7ACF3-CFA6-634C-022C-14BFA1F7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71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625E-B7EF-595C-FF5B-39EB6187C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EABA9-2DBB-B717-DD3B-42E88CFB9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BAC39-C43F-C51B-0A8D-049C02C6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56D64-DD80-33E5-B172-7D951D542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67C03-E266-5652-20BB-AC39F015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76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1C4A-B46D-9509-439E-7389BA22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2B65-4C84-A62D-B21C-D54F0D0C7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C59328-AE62-8696-7FDF-442E21B74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E12AF-9439-9B20-88DE-4675DF83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6FAEF-D4C6-1BA9-0405-A9D0987E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DD226-ADD8-40FE-D865-FF015A16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46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CA4D3-9D0D-5D1A-B4F9-71C7386B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0069A-B7E3-903F-2B41-F4FCEF3A8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10E88-27F4-A181-F315-09EDEB10E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9D7FE-3B23-A8A3-8BF8-EF945D0CD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0C50D-6381-F31C-D7E8-4F17C9B19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4A6401-2024-2923-AACC-1A301242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F271A-10B6-5CEC-E836-F6542787B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909440-0C9D-13DA-84C6-35E5C1CC3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7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0443-64F5-B452-FBE5-5662A4B1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8FB2C1-482A-B8B0-721F-4AD52DECD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B7361-B390-B233-AFF4-E3E668E7D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0184A-8E2F-55F5-70D5-E7A8D384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0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96E14-D22B-A4CF-5EB7-C44F359B4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35BCE-67EE-A731-7436-5E8213FB7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B9848-0FE0-566E-19B6-670A71601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4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0C7A-CCEE-A73B-C6D2-60C5B6466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014C-2ED9-40BC-27C7-56F873334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65D4F-E8C2-60F4-8532-488343E6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92DDB-2D3B-462E-8D55-DCC65A64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843B6-59D1-0EE3-B146-11FFB823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BB200-7750-691C-AEDB-4980DE8E8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7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C54A-AEB4-E7B8-5A09-8FBAE1E9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2D7E1F-62E1-2DED-20FD-44984D7C99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508A4-A6A5-1DE6-5056-F66180EBE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3D44-F6B0-46CC-F73F-CE68CEE4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16049-174C-3422-588E-22F7B6B5E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A23F4-251C-761A-95A8-CBD0067F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5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75596C-B4C7-4286-F214-DBDAAE5B6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2F341-6377-6FF0-EFA3-DDE81E297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2657B-12BF-3E1B-2AB2-B6CE1AFA2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B24635-2D2D-E945-B46E-1F089BF19904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5A2DC-5AA1-D781-41E8-DF266FE48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CEC4B-23CB-7224-15E4-1201E702C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BCC61E-0A3D-9B4F-8FDE-FBA8DA78D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5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vjzva-q58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Graphical user interface&#10;&#10;AI-generated content may be incorrect.">
            <a:extLst>
              <a:ext uri="{FF2B5EF4-FFF2-40B4-BE49-F238E27FC236}">
                <a16:creationId xmlns:a16="http://schemas.microsoft.com/office/drawing/2014/main" id="{2B9FB22F-3C65-5B19-F451-F7B7BB8AB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59" y="221798"/>
            <a:ext cx="9330042" cy="64144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2A48CE-D2A1-AB2E-568B-D21CE84DC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2" y="776434"/>
            <a:ext cx="2324025" cy="2306348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with the Planetary Spectrum Generator</a:t>
            </a:r>
          </a:p>
        </p:txBody>
      </p:sp>
      <p:pic>
        <p:nvPicPr>
          <p:cNvPr id="2050" name="Picture 2" descr="nasapsg (NASA Planetary Spectrum Generator) · GitHub">
            <a:extLst>
              <a:ext uri="{FF2B5EF4-FFF2-40B4-BE49-F238E27FC236}">
                <a16:creationId xmlns:a16="http://schemas.microsoft.com/office/drawing/2014/main" id="{CE186A04-CB26-9572-5BF6-097E321B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2" y="3657599"/>
            <a:ext cx="2272675" cy="22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43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1A248-AC89-D496-03FF-71D9DF610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93A6-2C8C-AEBD-E1CD-57650B18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2024 – Best of NASA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4D6F3-1E3D-D0A8-B690-084C8889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8268"/>
            <a:ext cx="10515600" cy="31189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2"/>
              </a:rPr>
              <a:t>https://www.youtube.com/watch?v=pvjzva-q58Y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128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7D34F-D593-119F-8F1D-8EA6F269C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30EB0C1-97A8-C80E-3112-9B69CC9F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2" y="776434"/>
            <a:ext cx="2324025" cy="2306348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with the Planetary Spectrum Generator</a:t>
            </a:r>
          </a:p>
        </p:txBody>
      </p:sp>
      <p:pic>
        <p:nvPicPr>
          <p:cNvPr id="2050" name="Picture 2" descr="nasapsg (NASA Planetary Spectrum Generator) · GitHub">
            <a:extLst>
              <a:ext uri="{FF2B5EF4-FFF2-40B4-BE49-F238E27FC236}">
                <a16:creationId xmlns:a16="http://schemas.microsoft.com/office/drawing/2014/main" id="{397D5879-C558-7F0A-E259-915E76D1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2" y="3657599"/>
            <a:ext cx="2272675" cy="22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7A33F9-E137-F7F6-557A-9626C897B4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2" b="2254"/>
          <a:stretch>
            <a:fillRect/>
          </a:stretch>
        </p:blipFill>
        <p:spPr>
          <a:xfrm>
            <a:off x="3132944" y="310305"/>
            <a:ext cx="8711916" cy="62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4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70D28-0C4A-0510-74D8-B3AB3EDCF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EF902F-D6C4-4C70-1352-D88A5A97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2" y="776434"/>
            <a:ext cx="2324025" cy="2306348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with the Planetary Spectrum Generator</a:t>
            </a:r>
          </a:p>
        </p:txBody>
      </p:sp>
      <p:pic>
        <p:nvPicPr>
          <p:cNvPr id="2050" name="Picture 2" descr="nasapsg (NASA Planetary Spectrum Generator) · GitHub">
            <a:extLst>
              <a:ext uri="{FF2B5EF4-FFF2-40B4-BE49-F238E27FC236}">
                <a16:creationId xmlns:a16="http://schemas.microsoft.com/office/drawing/2014/main" id="{6C22504D-0F0E-8D54-FE29-6BDBBC61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2" y="3657599"/>
            <a:ext cx="2272675" cy="22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&#10;&#10;AI-generated content may be incorrect.">
            <a:extLst>
              <a:ext uri="{FF2B5EF4-FFF2-40B4-BE49-F238E27FC236}">
                <a16:creationId xmlns:a16="http://schemas.microsoft.com/office/drawing/2014/main" id="{933001A0-C544-2423-D3DB-9A18C6340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895" y="228045"/>
            <a:ext cx="8660190" cy="640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5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6E4F-DC1E-8237-3207-52FD2E14A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301782-333B-EB89-3468-2F73E8077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2" y="776434"/>
            <a:ext cx="2324025" cy="2306348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with the Planetary Spectrum Generator</a:t>
            </a:r>
          </a:p>
        </p:txBody>
      </p:sp>
      <p:pic>
        <p:nvPicPr>
          <p:cNvPr id="2050" name="Picture 2" descr="nasapsg (NASA Planetary Spectrum Generator) · GitHub">
            <a:extLst>
              <a:ext uri="{FF2B5EF4-FFF2-40B4-BE49-F238E27FC236}">
                <a16:creationId xmlns:a16="http://schemas.microsoft.com/office/drawing/2014/main" id="{22D516AF-5DD1-A750-644A-452E242C5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2" y="3657599"/>
            <a:ext cx="2272675" cy="22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, text, application, chat or text message&#10;&#10;AI-generated content may be incorrect.">
            <a:extLst>
              <a:ext uri="{FF2B5EF4-FFF2-40B4-BE49-F238E27FC236}">
                <a16:creationId xmlns:a16="http://schemas.microsoft.com/office/drawing/2014/main" id="{F1F31F4B-13CD-21F5-89CD-B67A2D62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833" y="100808"/>
            <a:ext cx="1409700" cy="4267200"/>
          </a:xfrm>
          <a:prstGeom prst="rect">
            <a:avLst/>
          </a:prstGeom>
        </p:spPr>
      </p:pic>
      <p:pic>
        <p:nvPicPr>
          <p:cNvPr id="9" name="Picture 8" descr="Graphical user interface&#10;&#10;AI-generated content may be incorrect.">
            <a:extLst>
              <a:ext uri="{FF2B5EF4-FFF2-40B4-BE49-F238E27FC236}">
                <a16:creationId xmlns:a16="http://schemas.microsoft.com/office/drawing/2014/main" id="{DF96C3C0-49F3-AB9E-F2B8-AA419627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841" y="675685"/>
            <a:ext cx="8018997" cy="596382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3307D98-F647-FA49-4861-530C862FC925}"/>
              </a:ext>
            </a:extLst>
          </p:cNvPr>
          <p:cNvCxnSpPr>
            <a:cxnSpLocks/>
          </p:cNvCxnSpPr>
          <p:nvPr/>
        </p:nvCxnSpPr>
        <p:spPr>
          <a:xfrm flipH="1">
            <a:off x="9730600" y="2049530"/>
            <a:ext cx="1079292" cy="1153174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6D0735-28C6-FC7C-F3FE-436797F40E49}"/>
              </a:ext>
            </a:extLst>
          </p:cNvPr>
          <p:cNvCxnSpPr>
            <a:cxnSpLocks/>
          </p:cNvCxnSpPr>
          <p:nvPr/>
        </p:nvCxnSpPr>
        <p:spPr>
          <a:xfrm flipH="1" flipV="1">
            <a:off x="9132957" y="1199213"/>
            <a:ext cx="1625585" cy="614597"/>
          </a:xfrm>
          <a:prstGeom prst="straightConnector1">
            <a:avLst/>
          </a:prstGeom>
          <a:ln w="539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87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D81A-A5E0-8798-1D38-2A0AA85B5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D8ADF7B-A3D5-4F97-B1B1-919C8A5E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12" y="776434"/>
            <a:ext cx="2324025" cy="2306348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with the Planetary Spectrum Generator</a:t>
            </a:r>
          </a:p>
        </p:txBody>
      </p:sp>
      <p:pic>
        <p:nvPicPr>
          <p:cNvPr id="2050" name="Picture 2" descr="nasapsg (NASA Planetary Spectrum Generator) · GitHub">
            <a:extLst>
              <a:ext uri="{FF2B5EF4-FFF2-40B4-BE49-F238E27FC236}">
                <a16:creationId xmlns:a16="http://schemas.microsoft.com/office/drawing/2014/main" id="{75464DA8-93C8-90BB-F512-E3A5F28D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2" y="3657599"/>
            <a:ext cx="2272675" cy="22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7C0477-39D8-3442-EA88-DD6C3C1D2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679" y="1041165"/>
            <a:ext cx="9409209" cy="47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4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C59D-1D68-6749-A568-7CB92E27C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45" y="-8923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Science Results</a:t>
            </a:r>
          </a:p>
        </p:txBody>
      </p:sp>
      <p:pic>
        <p:nvPicPr>
          <p:cNvPr id="6" name="Content Placeholder 5" descr="Graphical user interface, chart, application&#10;&#10;AI-generated content may be incorrect.">
            <a:extLst>
              <a:ext uri="{FF2B5EF4-FFF2-40B4-BE49-F238E27FC236}">
                <a16:creationId xmlns:a16="http://schemas.microsoft.com/office/drawing/2014/main" id="{A23DED90-ED47-3B79-0C18-C1A668C31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846" y="1155358"/>
            <a:ext cx="5931107" cy="5456230"/>
          </a:xfrm>
        </p:spPr>
      </p:pic>
      <p:pic>
        <p:nvPicPr>
          <p:cNvPr id="12" name="Picture 11" descr="Chart&#10;&#10;AI-generated content may be incorrect.">
            <a:extLst>
              <a:ext uri="{FF2B5EF4-FFF2-40B4-BE49-F238E27FC236}">
                <a16:creationId xmlns:a16="http://schemas.microsoft.com/office/drawing/2014/main" id="{E2436BA3-267C-C0B6-0674-D7031693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614" y="1471935"/>
            <a:ext cx="8405570" cy="4823075"/>
          </a:xfrm>
          <a:prstGeom prst="rect">
            <a:avLst/>
          </a:prstGeom>
        </p:spPr>
      </p:pic>
      <p:pic>
        <p:nvPicPr>
          <p:cNvPr id="10" name="Picture 9" descr="Chart, histogram&#10;&#10;AI-generated content may be incorrect.">
            <a:extLst>
              <a:ext uri="{FF2B5EF4-FFF2-40B4-BE49-F238E27FC236}">
                <a16:creationId xmlns:a16="http://schemas.microsoft.com/office/drawing/2014/main" id="{982D9E69-B20E-BA6F-2124-C0EA1A0F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36" y="1000716"/>
            <a:ext cx="8671348" cy="5610872"/>
          </a:xfrm>
          <a:prstGeom prst="rect">
            <a:avLst/>
          </a:prstGeom>
        </p:spPr>
      </p:pic>
      <p:pic>
        <p:nvPicPr>
          <p:cNvPr id="8" name="Picture 7" descr="Chart, line chart&#10;&#10;AI-generated content may be incorrect.">
            <a:extLst>
              <a:ext uri="{FF2B5EF4-FFF2-40B4-BE49-F238E27FC236}">
                <a16:creationId xmlns:a16="http://schemas.microsoft.com/office/drawing/2014/main" id="{C20DE3FA-FE9D-9D77-C06D-1F94142FD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445" y="863664"/>
            <a:ext cx="9329109" cy="5884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891457-B4F2-8FBB-37E6-37BA4156AEC0}"/>
              </a:ext>
            </a:extLst>
          </p:cNvPr>
          <p:cNvSpPr txBox="1"/>
          <p:nvPr/>
        </p:nvSpPr>
        <p:spPr>
          <a:xfrm>
            <a:off x="7315200" y="2068643"/>
            <a:ext cx="262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must understand this spectrum to begin searching for life in the universe!</a:t>
            </a:r>
          </a:p>
        </p:txBody>
      </p:sp>
    </p:spTree>
    <p:extLst>
      <p:ext uri="{BB962C8B-B14F-4D97-AF65-F5344CB8AC3E}">
        <p14:creationId xmlns:p14="http://schemas.microsoft.com/office/powerpoint/2010/main" val="12326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DE9E21-A110-7D23-6B67-AA72DDE58523}"/>
              </a:ext>
            </a:extLst>
          </p:cNvPr>
          <p:cNvSpPr/>
          <p:nvPr/>
        </p:nvSpPr>
        <p:spPr>
          <a:xfrm>
            <a:off x="496549" y="1526836"/>
            <a:ext cx="11198902" cy="4557011"/>
          </a:xfrm>
          <a:prstGeom prst="rect">
            <a:avLst/>
          </a:prstGeom>
          <a:solidFill>
            <a:schemeClr val="tx1">
              <a:alpha val="499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A96EC-E17B-47F6-F59D-A0078B44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NASA Science Today -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AFF27-2C74-F9FC-78B5-3BB012118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Artemis/ Mars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Artemis II</a:t>
            </a:r>
            <a:r>
              <a:rPr lang="en-US" dirty="0">
                <a:solidFill>
                  <a:schemeClr val="bg1"/>
                </a:solidFill>
              </a:rPr>
              <a:t> (scheduled for April 2026): First crewed test flight around the Moon.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Artemis III </a:t>
            </a:r>
            <a:r>
              <a:rPr lang="en-US" dirty="0">
                <a:solidFill>
                  <a:schemeClr val="bg1"/>
                </a:solidFill>
              </a:rPr>
              <a:t>(planned for mid 2027): Planned lunar landing later this decade</a:t>
            </a:r>
          </a:p>
          <a:p>
            <a:r>
              <a:rPr lang="en-US" dirty="0">
                <a:solidFill>
                  <a:schemeClr val="bg1"/>
                </a:solidFill>
              </a:rPr>
              <a:t>Nancy Grace Roman Space Telescope – launch planned for May 2027</a:t>
            </a:r>
          </a:p>
          <a:p>
            <a:r>
              <a:rPr lang="en-US" dirty="0">
                <a:solidFill>
                  <a:schemeClr val="bg1"/>
                </a:solidFill>
              </a:rPr>
              <a:t>JWST and HST</a:t>
            </a:r>
          </a:p>
          <a:p>
            <a:r>
              <a:rPr lang="en-US" dirty="0">
                <a:solidFill>
                  <a:schemeClr val="bg1"/>
                </a:solidFill>
              </a:rPr>
              <a:t>Habitable Worlds Observatory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56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F5CF1-0719-7AFA-D9D4-380AA80D2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4E8496-F0E2-A59F-E665-D07A0842EF1D}"/>
              </a:ext>
            </a:extLst>
          </p:cNvPr>
          <p:cNvSpPr/>
          <p:nvPr/>
        </p:nvSpPr>
        <p:spPr>
          <a:xfrm>
            <a:off x="496549" y="1109272"/>
            <a:ext cx="11198902" cy="4974575"/>
          </a:xfrm>
          <a:prstGeom prst="rect">
            <a:avLst/>
          </a:prstGeom>
          <a:solidFill>
            <a:schemeClr val="tx1">
              <a:alpha val="499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A3A0B-C68B-A91B-FE4A-22C79DC7C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7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NASA Science – 5 divisions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F8EBA-7399-FF3F-022F-A152C6AB4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125"/>
            <a:ext cx="10515600" cy="48428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Planetary Science </a:t>
            </a:r>
            <a:r>
              <a:rPr lang="en-US" dirty="0">
                <a:solidFill>
                  <a:schemeClr val="bg1"/>
                </a:solidFill>
              </a:rPr>
              <a:t>- Understanding the origin, evolution, and structure of the solar system and planetary systems around other stars. (Largest budget – more expensive missions)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did the solar system form?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Are there other habitable worlds?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b="1" dirty="0">
                <a:solidFill>
                  <a:schemeClr val="bg1"/>
                </a:solidFill>
              </a:rPr>
              <a:t>Earth Science </a:t>
            </a:r>
            <a:r>
              <a:rPr lang="en-US" dirty="0">
                <a:solidFill>
                  <a:schemeClr val="bg1"/>
                </a:solidFill>
              </a:rPr>
              <a:t>- Studying Earth's systems (atmosphere, oceans, land, ice) to understand climate change, natural hazards, and global dynamics. (Largest division – Employing the most scientists)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is Earth changing and why?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will Earth’s systems respond to changes?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971550" lvl="1" indent="-51435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55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9365B-6344-B923-D8CA-F12D602CC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A5E59-8C47-0CFD-D4D7-CF948784AC80}"/>
              </a:ext>
            </a:extLst>
          </p:cNvPr>
          <p:cNvSpPr/>
          <p:nvPr/>
        </p:nvSpPr>
        <p:spPr>
          <a:xfrm>
            <a:off x="496549" y="1109272"/>
            <a:ext cx="11198902" cy="5637357"/>
          </a:xfrm>
          <a:prstGeom prst="rect">
            <a:avLst/>
          </a:prstGeom>
          <a:solidFill>
            <a:schemeClr val="tx1">
              <a:alpha val="4993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DEEC5-7850-0E2C-8EF6-ADECA6D8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37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NASA Science – 5 divisions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D4D4-9145-F034-1264-205F07815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244184"/>
            <a:ext cx="10807908" cy="52165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3. Astrophysics</a:t>
            </a:r>
            <a:r>
              <a:rPr lang="en-US" dirty="0">
                <a:solidFill>
                  <a:schemeClr val="bg1"/>
                </a:solidFill>
              </a:rPr>
              <a:t> - Exploring the universe beyond the solar system—galaxies, black holes, stars, exoplanets, and the Big Bang.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is the origin and fate of the universe? (JWST, HST)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What is the nature of dark matter and dark energy? (JWST, HST)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4. </a:t>
            </a:r>
            <a:r>
              <a:rPr lang="en-US" b="1" dirty="0" err="1">
                <a:solidFill>
                  <a:schemeClr val="bg1"/>
                </a:solidFill>
              </a:rPr>
              <a:t>Heliophysics</a:t>
            </a:r>
            <a:r>
              <a:rPr lang="en-US" b="1" dirty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 Studying the Sun, solar wind, magnetic fields, and their effects on the solar system and Earth’s space environment.</a:t>
            </a:r>
            <a:r>
              <a:rPr lang="en-US" dirty="0"/>
              <a:t>.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What drives space weather/ solar winds?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does the Sun affect Earth and other planets? (Northern lights/ solar radiation, impacts on technology, habitability)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5. </a:t>
            </a:r>
            <a:r>
              <a:rPr lang="en-US" b="1" dirty="0">
                <a:solidFill>
                  <a:schemeClr val="bg1"/>
                </a:solidFill>
              </a:rPr>
              <a:t>Biological and Physical Sciences (BPS)- </a:t>
            </a:r>
            <a:r>
              <a:rPr lang="en-US" dirty="0">
                <a:solidFill>
                  <a:schemeClr val="bg1"/>
                </a:solidFill>
              </a:rPr>
              <a:t>Investigating how spaceflight and microgravity affect biological and physical systems—critical for human exploration.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How do humans and life adapt to space?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How can we enable human spaceflight?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971550" lvl="1" indent="-51435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294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380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Modeling with the Planetary Spectrum Generator</vt:lpstr>
      <vt:lpstr>Modeling with the Planetary Spectrum Generator</vt:lpstr>
      <vt:lpstr>Modeling with the Planetary Spectrum Generator</vt:lpstr>
      <vt:lpstr>Modeling with the Planetary Spectrum Generator</vt:lpstr>
      <vt:lpstr>Modeling with the Planetary Spectrum Generator</vt:lpstr>
      <vt:lpstr>My Science Results</vt:lpstr>
      <vt:lpstr>NASA Science Today - Highlights</vt:lpstr>
      <vt:lpstr>NASA Science – 5 divisions</vt:lpstr>
      <vt:lpstr>NASA Science – 5 divisions</vt:lpstr>
      <vt:lpstr>2024 – Best of NASA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Payne, Allison (GSFC-693.0)[Southeastern Universities Research Assoc.]</dc:creator>
  <cp:lastModifiedBy>Payne, Allison (GSFC-693.0)[Southeastern Universities Research Assoc.]</cp:lastModifiedBy>
  <cp:revision>1</cp:revision>
  <dcterms:created xsi:type="dcterms:W3CDTF">2025-08-01T19:35:19Z</dcterms:created>
  <dcterms:modified xsi:type="dcterms:W3CDTF">2025-08-01T19:41:30Z</dcterms:modified>
</cp:coreProperties>
</file>